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8" r:id="rId2"/>
    <p:sldId id="335" r:id="rId3"/>
    <p:sldId id="375" r:id="rId4"/>
    <p:sldId id="412" r:id="rId5"/>
    <p:sldId id="422" r:id="rId6"/>
    <p:sldId id="423" r:id="rId7"/>
    <p:sldId id="426" r:id="rId8"/>
    <p:sldId id="415" r:id="rId9"/>
    <p:sldId id="424" r:id="rId10"/>
    <p:sldId id="425" r:id="rId11"/>
    <p:sldId id="408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 Steven" initials="S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AFAFA"/>
    <a:srgbClr val="1F4E79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3826" autoAdjust="0"/>
  </p:normalViewPr>
  <p:slideViewPr>
    <p:cSldViewPr snapToGrid="0">
      <p:cViewPr varScale="1">
        <p:scale>
          <a:sx n="87" d="100"/>
          <a:sy n="87" d="100"/>
        </p:scale>
        <p:origin x="38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03268-83A6-9BD3-F42A-6396BFF4C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4734580-CF78-DE52-4C7D-BBD6058CB3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EE88628-C0A5-A33C-5620-28FEE958F0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D32479-9C8E-FBE6-A479-9125661521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087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913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2145" y="99463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038" y="98550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1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32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8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6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5" y="2"/>
            <a:ext cx="11725483" cy="608944"/>
            <a:chOff x="565604" y="0"/>
            <a:chExt cx="11725482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5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1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98576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srgbClr val="1F4E79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4" y="5894742"/>
            <a:ext cx="3980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HongLiang  Nie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4394" y="1389133"/>
            <a:ext cx="11699213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MOS: Model Surgery for</a:t>
            </a:r>
          </a:p>
          <a:p>
            <a:pPr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Pre-Trained Model-Based Class-Incremental Learning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42059" y="5433877"/>
            <a:ext cx="2457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 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570324" y="5201903"/>
            <a:ext cx="2621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en-US" altLang="zh-CN" sz="1600" b="1" dirty="0" err="1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AAAl</a:t>
            </a:r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2025</a:t>
            </a:r>
            <a:endParaRPr lang="en-US" altLang="zh-CN" dirty="0">
              <a:solidFill>
                <a:srgbClr val="1F4E79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185160" y="4902835"/>
            <a:ext cx="5942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Code — https://github.com/sun-hailong/AAAI25-MOS</a:t>
            </a:r>
            <a:endParaRPr lang="en-US" altLang="zh-CN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2ECCB6ED-F5D1-0F0B-585B-1E9296A8E4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5300" y="2636451"/>
            <a:ext cx="11331922" cy="15850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7D65CA0-3C87-4EEE-E432-C04E66921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671" y="1430869"/>
            <a:ext cx="6066658" cy="52608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539262" y="3241166"/>
            <a:ext cx="10515600" cy="482946"/>
          </a:xfrm>
        </p:spPr>
        <p:txBody>
          <a:bodyPr/>
          <a:lstStyle/>
          <a:p>
            <a:r>
              <a:rPr kumimoji="1" lang="en-US" altLang="zh-CN" sz="8000" dirty="0">
                <a:latin typeface="Times New Roman" panose="02020603050405020304" pitchFamily="18" charset="0"/>
              </a:rPr>
              <a:t>Thanks!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93377" y="716740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Motivation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63345" y="1887940"/>
            <a:ext cx="9706170" cy="20397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just" fontAlgn="auto"/>
            <a:r>
              <a:rPr lang="en-US" altLang="zh-CN" sz="2000" dirty="0">
                <a:solidFill>
                  <a:schemeClr val="tx1"/>
                </a:solidFill>
                <a:uFillTx/>
                <a:latin typeface="Times New Roman" panose="02020603050405020304" pitchFamily="18" charset="0"/>
              </a:rPr>
              <a:t> (1)</a:t>
            </a:r>
            <a:r>
              <a:rPr lang="en-US" altLang="zh-CN" sz="2000" dirty="0">
                <a:latin typeface="Times New Roman" panose="02020603050405020304" pitchFamily="18" charset="0"/>
              </a:rPr>
              <a:t> Class-Incremental Learning (CIL) requires models to continually acquire knowledge of new classes without forgetting old ones. Despite Pre-trained Models (PTMs) have shown excellent performance in CIL, catastrophic forgetting still occurs as the model learns new concepts.</a:t>
            </a:r>
          </a:p>
          <a:p>
            <a:pPr indent="0" algn="just" fontAlgn="auto"/>
            <a:endParaRPr lang="en-US" altLang="zh-CN" sz="2000" dirty="0">
              <a:latin typeface="Times New Roman" panose="02020603050405020304" pitchFamily="18" charset="0"/>
            </a:endParaRPr>
          </a:p>
          <a:p>
            <a:pPr indent="0" algn="just" fontAlgn="auto"/>
            <a:endParaRPr lang="en-US" altLang="zh-CN" sz="2000" dirty="0">
              <a:latin typeface="Times New Roman" panose="02020603050405020304" pitchFamily="18" charset="0"/>
            </a:endParaRPr>
          </a:p>
          <a:p>
            <a:pPr indent="0" algn="just" fontAlgn="auto"/>
            <a:endParaRPr lang="en-US" altLang="zh-CN" sz="2000" dirty="0">
              <a:latin typeface="Times New Roman" panose="02020603050405020304" pitchFamily="18" charset="0"/>
            </a:endParaRPr>
          </a:p>
          <a:p>
            <a:pPr indent="0" algn="just" fontAlgn="auto"/>
            <a:endParaRPr lang="en-US" altLang="zh-CN" sz="2000" dirty="0">
              <a:latin typeface="Times New Roman" panose="02020603050405020304" pitchFamily="18" charset="0"/>
            </a:endParaRPr>
          </a:p>
          <a:p>
            <a:pPr indent="0" algn="just" fontAlgn="auto"/>
            <a:endParaRPr lang="en-US" altLang="zh-CN" sz="2000" dirty="0">
              <a:latin typeface="Times New Roman" panose="02020603050405020304" pitchFamily="18" charset="0"/>
            </a:endParaRPr>
          </a:p>
          <a:p>
            <a:pPr algn="just"/>
            <a:r>
              <a:rPr lang="en-US" altLang="zh-CN" sz="2000" dirty="0">
                <a:latin typeface="Times New Roman" panose="02020603050405020304" pitchFamily="18" charset="0"/>
              </a:rPr>
              <a:t>(2)Specifically, iterative updates of the model result in parameter drift, while mistakenly retrieving irrelevant modules leads to the mismatch during inference.</a:t>
            </a:r>
          </a:p>
          <a:p>
            <a:pPr indent="0" algn="just" fontAlgn="auto"/>
            <a:endParaRPr lang="en-US" altLang="zh-CN" sz="2000" dirty="0">
              <a:latin typeface="Times New Roman" panose="02020603050405020304" pitchFamily="18" charset="0"/>
            </a:endParaRPr>
          </a:p>
          <a:p>
            <a:pPr indent="0" algn="just" fontAlgn="auto"/>
            <a:endParaRPr lang="en-US" altLang="zh-CN" sz="2000" dirty="0">
              <a:latin typeface="Times New Roman" panose="02020603050405020304" pitchFamily="18" charset="0"/>
            </a:endParaRPr>
          </a:p>
          <a:p>
            <a:pPr indent="0" algn="just" fontAlgn="auto"/>
            <a:endParaRPr lang="en-US" altLang="zh-CN" sz="2000" dirty="0"/>
          </a:p>
          <a:p>
            <a:pPr indent="0" fontAlgn="auto"/>
            <a:r>
              <a:rPr lang="en-US" altLang="zh-CN" sz="2000" dirty="0">
                <a:uFillTx/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514DD25-D233-2D8B-F0C4-B223A2B0C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81" y="1400958"/>
            <a:ext cx="11861037" cy="51432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D6E2ADF-8F77-3E06-55F4-C0F7104F9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906" y="1719166"/>
            <a:ext cx="4938188" cy="51820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81F41CA-E1F0-6A85-4F40-52EE8613E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906" y="2644072"/>
            <a:ext cx="4801016" cy="78492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D4850DC-ACD2-F6FD-9EF3-149A9F2B97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3061" y="3835702"/>
            <a:ext cx="5189670" cy="78492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D17D7FB-B0FE-5E7F-18CB-52C1C67AC6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0699" y="5027331"/>
            <a:ext cx="5014395" cy="4419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4" name="椭圆 13"/>
          <p:cNvSpPr/>
          <p:nvPr/>
        </p:nvSpPr>
        <p:spPr>
          <a:xfrm>
            <a:off x="11436096" y="5211039"/>
            <a:ext cx="134112" cy="1579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1436096" y="6503211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0140696" y="3342227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29EA23C-13BF-2375-0BA3-007170F3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750" y="2142909"/>
            <a:ext cx="4610500" cy="6477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AB08278-38A1-0F64-FB49-6E1EEA134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750" y="3256669"/>
            <a:ext cx="4694327" cy="51820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705A2C2-486C-1BF5-F25F-0FA123328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7405" y="4327857"/>
            <a:ext cx="4801016" cy="6782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2" name="椭圆 11"/>
          <p:cNvSpPr/>
          <p:nvPr/>
        </p:nvSpPr>
        <p:spPr>
          <a:xfrm>
            <a:off x="11509248" y="3203639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2AA2FDC-1BF4-7C9F-2BB7-2391E3C16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595" y="3126557"/>
            <a:ext cx="4724809" cy="5105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FD2BFD8-0438-EE5E-0BA3-4FF402D02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077" y="4348873"/>
            <a:ext cx="4572396" cy="44961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7199A26-1E8D-7D4A-6269-00D88B44A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2147" y="5448328"/>
            <a:ext cx="4816257" cy="64013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B372E51-861A-036B-CB5A-058FD6AD84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2147" y="1915498"/>
            <a:ext cx="4671465" cy="7087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61B70-C30C-B877-5CA4-DEDDBD974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1C9DA04C-A8ED-9C23-C3A1-E9B1CB822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223"/>
            <a:ext cx="10515600" cy="482946"/>
          </a:xfrm>
        </p:spPr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C6FEB4A-2B8C-7ED2-CDD6-8F2057A5D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57" y="1487198"/>
            <a:ext cx="10969686" cy="457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51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38200" y="362223"/>
            <a:ext cx="10515600" cy="482946"/>
          </a:xfrm>
        </p:spPr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B846E57-D07F-BE29-0F14-61EE06210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50" y="862754"/>
            <a:ext cx="9899238" cy="58755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74F45EE-E6DE-2F06-C17A-28C74A958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693" y="1636668"/>
            <a:ext cx="6680614" cy="445080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</TotalTime>
  <Words>140</Words>
  <Application>Microsoft Office PowerPoint</Application>
  <PresentationFormat>宽屏</PresentationFormat>
  <Paragraphs>43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等线</vt:lpstr>
      <vt:lpstr>黑体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Motivation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Thanks!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Mr. Pizza</cp:lastModifiedBy>
  <cp:revision>1856</cp:revision>
  <dcterms:created xsi:type="dcterms:W3CDTF">2017-04-22T07:59:00Z</dcterms:created>
  <dcterms:modified xsi:type="dcterms:W3CDTF">2025-09-27T22:31:20Z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2BA755F052DE4A65971B705887294EE1_13</vt:lpwstr>
  </property>
</Properties>
</file>